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0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360" userDrawn="1">
          <p15:clr>
            <a:srgbClr val="A4A3A4"/>
          </p15:clr>
        </p15:guide>
        <p15:guide id="7" orient="horz" pos="20400" userDrawn="1">
          <p15:clr>
            <a:srgbClr val="A4A3A4"/>
          </p15:clr>
        </p15:guide>
        <p15:guide id="8" orient="horz" pos="2928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31824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36" d="100"/>
          <a:sy n="36" d="100"/>
        </p:scale>
        <p:origin x="2056" y="144"/>
      </p:cViewPr>
      <p:guideLst>
        <p:guide orient="horz" pos="360"/>
        <p:guide pos="22704"/>
        <p:guide pos="10416"/>
        <p:guide pos="1056"/>
        <p:guide pos="10957"/>
        <p:guide pos="360"/>
        <p:guide orient="horz" pos="20400"/>
        <p:guide orient="horz" pos="2928"/>
        <p:guide pos="31224"/>
        <p:guide pos="16778"/>
        <p:guide pos="31824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solidFill>
                  <a:schemeClr val="tx1"/>
                </a:solidFill>
                <a:effectLst/>
              </a:rPr>
              <a:t>LTER Identification</a:t>
            </a:r>
            <a:r>
              <a:rPr lang="en-US" sz="4000" b="0" i="0" u="none" strike="noStrike" baseline="0" dirty="0" smtClean="0">
                <a:solidFill>
                  <a:schemeClr val="tx1"/>
                </a:solidFill>
              </a:rPr>
              <a:t> </a:t>
            </a:r>
            <a:r>
              <a:rPr lang="en-US" sz="4000" dirty="0" smtClean="0">
                <a:solidFill>
                  <a:schemeClr val="tx1"/>
                </a:solidFill>
              </a:rPr>
              <a:t>Completeness Distribution</a:t>
            </a:r>
            <a:endParaRPr lang="en-US" sz="400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94872632658234"/>
          <c:y val="0.018519938974613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209294559483565"/>
          <c:w val="0.916213742134068"/>
          <c:h val="0.65547673482490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-1227931776"/>
        <c:axId val="-1227930416"/>
      </c:barChart>
      <c:catAx>
        <c:axId val="-1227931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7930416"/>
        <c:crosses val="autoZero"/>
        <c:auto val="1"/>
        <c:lblAlgn val="ctr"/>
        <c:lblOffset val="100"/>
        <c:noMultiLvlLbl val="0"/>
      </c:catAx>
      <c:valAx>
        <c:axId val="-1227930416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793177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72758698289287"/>
          <c:y val="0.938391737813167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solidFill>
                  <a:schemeClr val="tx1"/>
                </a:solidFill>
                <a:effectLst/>
              </a:rPr>
              <a:t>LTER </a:t>
            </a: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Identification</a:t>
            </a:r>
            <a:r>
              <a:rPr lang="en-US" sz="4000" b="0" i="0" baseline="0" dirty="0">
                <a:solidFill>
                  <a:schemeClr val="tx1"/>
                </a:solidFill>
                <a:effectLst/>
              </a:rPr>
              <a:t> </a:t>
            </a:r>
            <a:r>
              <a:rPr lang="en-US" sz="4000" dirty="0" smtClean="0">
                <a:solidFill>
                  <a:schemeClr val="tx1"/>
                </a:solidFill>
              </a:rPr>
              <a:t>Concept </a:t>
            </a:r>
            <a:r>
              <a:rPr lang="en-US" sz="4000" dirty="0">
                <a:solidFill>
                  <a:schemeClr val="tx1"/>
                </a:solidFill>
              </a:rPr>
              <a:t>Completeness</a:t>
            </a:r>
          </a:p>
        </c:rich>
      </c:tx>
      <c:layout>
        <c:manualLayout>
          <c:xMode val="edge"/>
          <c:yMode val="edge"/>
          <c:x val="0.229049878335438"/>
          <c:y val="0.01935636926646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143957744308612"/>
          <c:w val="0.867981328597017"/>
          <c:h val="0.695560015679286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073331232"/>
        <c:axId val="-1073329184"/>
      </c:lineChart>
      <c:catAx>
        <c:axId val="-1073331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73329184"/>
        <c:crosses val="autoZero"/>
        <c:auto val="1"/>
        <c:lblAlgn val="ctr"/>
        <c:lblOffset val="100"/>
        <c:noMultiLvlLbl val="0"/>
      </c:catAx>
      <c:valAx>
        <c:axId val="-107332918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73331232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>
                <a:solidFill>
                  <a:schemeClr val="tx1"/>
                </a:solidFill>
              </a:rPr>
              <a:t>LTER Collection Heterogeneity</a:t>
            </a:r>
            <a:endParaRPr lang="en-US" sz="400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335303958372402"/>
          <c:y val="0.02660028464399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403146967782433"/>
          <c:w val="0.894448926653015"/>
          <c:h val="0.390575664553676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-1073530032"/>
        <c:axId val="-1227473920"/>
      </c:barChart>
      <c:catAx>
        <c:axId val="-1073530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7473920"/>
        <c:crosses val="autoZero"/>
        <c:auto val="1"/>
        <c:lblAlgn val="ctr"/>
        <c:lblOffset val="100"/>
        <c:noMultiLvlLbl val="0"/>
      </c:catAx>
      <c:valAx>
        <c:axId val="-12274739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# Signature Groups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22000445699871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7353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LTER </a:t>
            </a:r>
            <a:r>
              <a:rPr lang="en-US" sz="4000" b="0" i="0" baseline="0" dirty="0">
                <a:solidFill>
                  <a:schemeClr val="tx1"/>
                </a:solidFill>
                <a:effectLst/>
              </a:rPr>
              <a:t>Collection Evolution of LTER Identification</a:t>
            </a:r>
            <a:endParaRPr lang="en-US" sz="4000" dirty="0">
              <a:solidFill>
                <a:schemeClr val="tx1"/>
              </a:solidFill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199375019601583"/>
                  <c:y val="-0.0090997828627362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058433198037549"/>
                  <c:y val="-0.0285531459177323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00616776989449659"/>
                  <c:y val="-0.00709946134124025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147963968"/>
        <c:axId val="-1147960576"/>
      </c:lineChart>
      <c:catAx>
        <c:axId val="-1147963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47960576"/>
        <c:crosses val="autoZero"/>
        <c:auto val="1"/>
        <c:lblAlgn val="ctr"/>
        <c:lblOffset val="100"/>
        <c:noMultiLvlLbl val="0"/>
      </c:catAx>
      <c:valAx>
        <c:axId val="-1147960576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4796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Collection Completeness Evolution Model</a:t>
            </a:r>
            <a:endParaRPr lang="en-US" sz="4000" dirty="0">
              <a:solidFill>
                <a:schemeClr val="tx1"/>
              </a:solidFill>
              <a:effectLst/>
            </a:endParaRPr>
          </a:p>
        </c:rich>
      </c:tx>
      <c:layout>
        <c:manualLayout>
          <c:xMode val="edge"/>
          <c:yMode val="edge"/>
          <c:x val="0.216285730608176"/>
          <c:y val="0.03613465584249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4766712151178"/>
          <c:y val="0.0209878181388929"/>
          <c:w val="0.859472990323057"/>
          <c:h val="0.855287353928647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273.4374999999997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8.544921874999998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10479668108946"/>
                  <c:y val="-0.021818337374085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919064474360388"/>
                      <c:h val="0.0325646054861305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4.620552062988277</c:v>
                </c:pt>
                <c:pt idx="5">
                  <c:v>14.7857666015625</c:v>
                </c:pt>
                <c:pt idx="6">
                  <c:v>36.96441650390624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43.83748769760126</c:v>
                </c:pt>
                <c:pt idx="9">
                  <c:v>77.93331146240234</c:v>
                </c:pt>
                <c:pt idx="10">
                  <c:v>846.271872520447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24809808"/>
        <c:axId val="-1224806416"/>
      </c:lineChart>
      <c:catAx>
        <c:axId val="-1224809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472853942046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4806416"/>
        <c:crosses val="autoZero"/>
        <c:auto val="1"/>
        <c:lblAlgn val="ctr"/>
        <c:lblOffset val="100"/>
        <c:noMultiLvlLbl val="0"/>
      </c:catAx>
      <c:valAx>
        <c:axId val="-12248064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4809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0.95106</cdr:y>
    </cdr:from>
    <cdr:to>
      <cdr:x>0.59984</cdr:x>
      <cdr:y>0.98672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58" y="8776619"/>
          <a:ext cx="3317028" cy="3290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>
              <a:solidFill>
                <a:schemeClr val="tx1">
                  <a:lumMod val="65000"/>
                  <a:lumOff val="35000"/>
                </a:schemeClr>
              </a:solidFill>
            </a:rPr>
            <a:t>#</a:t>
          </a:r>
          <a:r>
            <a:rPr lang="en-US" sz="2400" b="0" baseline="0" dirty="0">
              <a:solidFill>
                <a:schemeClr val="tx1">
                  <a:lumMod val="65000"/>
                  <a:lumOff val="35000"/>
                </a:schemeClr>
              </a:solidFill>
            </a:rPr>
            <a:t> </a:t>
          </a:r>
          <a:r>
            <a:rPr lang="en-US" sz="2400" dirty="0" smtClean="0">
              <a:solidFill>
                <a:schemeClr val="tx1">
                  <a:lumMod val="65000"/>
                  <a:lumOff val="35000"/>
                </a:schemeClr>
              </a:solidFill>
            </a:rPr>
            <a:t>M</a:t>
          </a:r>
          <a:r>
            <a:rPr lang="en-US" sz="2400" b="0" dirty="0" smtClean="0">
              <a:solidFill>
                <a:schemeClr val="tx1">
                  <a:lumMod val="65000"/>
                  <a:lumOff val="35000"/>
                </a:schemeClr>
              </a:solidFill>
            </a:rPr>
            <a:t>issing Concepts</a:t>
          </a:r>
          <a:endParaRPr lang="en-US" sz="1100" b="0" dirty="0">
            <a:solidFill>
              <a:schemeClr val="tx1">
                <a:lumMod val="65000"/>
                <a:lumOff val="35000"/>
              </a:schemeClr>
            </a:solidFill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5" Type="http://schemas.openxmlformats.org/officeDocument/2006/relationships/image" Target="../media/image1.tiff"/><Relationship Id="rId6" Type="http://schemas.openxmlformats.org/officeDocument/2006/relationships/image" Target="../media/image2.png"/><Relationship Id="rId7" Type="http://schemas.openxmlformats.org/officeDocument/2006/relationships/chart" Target="../charts/chart3.xml"/><Relationship Id="rId8" Type="http://schemas.openxmlformats.org/officeDocument/2006/relationships/chart" Target="../charts/chart4.xml"/><Relationship Id="rId9" Type="http://schemas.openxmlformats.org/officeDocument/2006/relationships/chart" Target="../charts/chart5.xml"/><Relationship Id="rId10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769825"/>
              </p:ext>
            </p:extLst>
          </p:nvPr>
        </p:nvGraphicFramePr>
        <p:xfrm>
          <a:off x="34611609" y="21679759"/>
          <a:ext cx="15339568" cy="10286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764378"/>
              </p:ext>
            </p:extLst>
          </p:nvPr>
        </p:nvGraphicFramePr>
        <p:xfrm>
          <a:off x="33748431" y="3279004"/>
          <a:ext cx="16202746" cy="138297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8344197" y="528480"/>
            <a:ext cx="345180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Completeness?  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1940060"/>
            <a:ext cx="3173728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2800" dirty="0" smtClean="0"/>
              <a:t>1. The </a:t>
            </a:r>
            <a:r>
              <a:rPr lang="en-US" sz="2800" dirty="0"/>
              <a:t>HDF </a:t>
            </a:r>
            <a:r>
              <a:rPr lang="en-US" sz="2800" dirty="0" smtClean="0"/>
              <a:t>Group, 2. </a:t>
            </a:r>
            <a:r>
              <a:rPr lang="en-US" sz="2800" dirty="0"/>
              <a:t>National Center for Ecological Analysis and </a:t>
            </a:r>
            <a:r>
              <a:rPr lang="en-US" sz="2800" dirty="0" smtClean="0"/>
              <a:t>Synthesis 3. United States Geological Society</a:t>
            </a:r>
            <a:endParaRPr lang="en-US" sz="28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134" y="474534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89998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460325"/>
            <a:ext cx="16742595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Sampled 250 LTER </a:t>
            </a:r>
            <a:r>
              <a:rPr lang="en-US" sz="3200" dirty="0"/>
              <a:t>metadata records </a:t>
            </a:r>
            <a:r>
              <a:rPr lang="en-US" sz="3200" dirty="0" smtClean="0"/>
              <a:t>from </a:t>
            </a:r>
            <a:r>
              <a:rPr lang="en-US" sz="3200" dirty="0" err="1" smtClean="0"/>
              <a:t>DataONE</a:t>
            </a:r>
            <a:r>
              <a:rPr lang="en-US" sz="3200" dirty="0" smtClean="0"/>
              <a:t> to create collections for each year </a:t>
            </a:r>
            <a:r>
              <a:rPr lang="en-US" sz="3200" dirty="0"/>
              <a:t>2005-2016</a:t>
            </a:r>
            <a:r>
              <a:rPr lang="en-US" sz="3200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Measured conceptual content existence in each 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Analyzed results for LTER Completeness in the Recommendations Analysis Dashboard</a:t>
            </a:r>
            <a:r>
              <a:rPr lang="en-US" sz="3200" baseline="-25000" dirty="0" smtClean="0"/>
              <a:t>1 </a:t>
            </a:r>
            <a:r>
              <a:rPr lang="en-US" sz="3200" dirty="0" smtClean="0"/>
              <a:t>for each years collection. 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analyses across time periods using collection evolution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 analysis 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heterogeneity of each collection to completeness using signature score groups</a:t>
            </a:r>
            <a:r>
              <a:rPr lang="en-US" sz="3200" baseline="-25000" dirty="0" smtClean="0"/>
              <a:t>1</a:t>
            </a:r>
            <a:r>
              <a:rPr lang="en-US" sz="3200" dirty="0"/>
              <a:t> </a:t>
            </a:r>
            <a:r>
              <a:rPr lang="en-US" sz="3200" dirty="0" smtClean="0"/>
              <a:t>and a distribution of completeness for each year.</a:t>
            </a:r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6468618" y="22973459"/>
            <a:ext cx="11749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</a:t>
            </a:r>
            <a:r>
              <a:rPr lang="en-US" sz="3200" dirty="0" smtClean="0"/>
              <a:t>eterogeneity has no clear effect on the completeness of a collection.</a:t>
            </a:r>
            <a:endParaRPr lang="en-US" sz="3200" dirty="0"/>
          </a:p>
        </p:txBody>
      </p:sp>
      <p:sp>
        <p:nvSpPr>
          <p:cNvPr id="19" name="TextBox 18"/>
          <p:cNvSpPr txBox="1"/>
          <p:nvPr/>
        </p:nvSpPr>
        <p:spPr>
          <a:xfrm>
            <a:off x="12514205" y="32052076"/>
            <a:ext cx="26177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 See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bottom third of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Evaluating and Evolving Metadata in Multiple Dialects, 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IN23C-1781 for a description  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See top right of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Evaluating and Evolving Metadata in Multiple Dialects, IN23C-1781 for a 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description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6548329" y="31997745"/>
            <a:ext cx="4357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NSF-DIBBS Award 1443062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411691"/>
              </p:ext>
            </p:extLst>
          </p:nvPr>
        </p:nvGraphicFramePr>
        <p:xfrm>
          <a:off x="34611609" y="17541944"/>
          <a:ext cx="15085569" cy="4285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48714"/>
              </p:ext>
            </p:extLst>
          </p:nvPr>
        </p:nvGraphicFramePr>
        <p:xfrm>
          <a:off x="16970875" y="10995037"/>
          <a:ext cx="17090456" cy="20970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735614"/>
              </p:ext>
            </p:extLst>
          </p:nvPr>
        </p:nvGraphicFramePr>
        <p:xfrm>
          <a:off x="1533402" y="21966744"/>
          <a:ext cx="15263804" cy="9989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18736" y="8710463"/>
            <a:ext cx="164296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674305" y="18181091"/>
            <a:ext cx="148610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 smtClean="0"/>
              <a:t>The LTER Completeness Recommendation includes documentation concepts the LTER community considers important for creating quality metadata. Ideally the completeness of LTER metadata would improve over time</a:t>
            </a:r>
            <a:r>
              <a:rPr lang="en-US" sz="3200" dirty="0"/>
              <a:t>. The graph below illustrates how metadata collections evolve towards completeness. </a:t>
            </a:r>
            <a:r>
              <a:rPr lang="en-US" sz="3200" dirty="0" smtClean="0"/>
              <a:t>The model output improves 50% of 1000 records by one concept each time step. The visualization displays every fourth time step to simulate a 6 month period of collection development.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8639354"/>
            <a:ext cx="74477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No. There is no </a:t>
            </a:r>
            <a:r>
              <a:rPr lang="en-US" sz="3200" dirty="0"/>
              <a:t>clear </a:t>
            </a:r>
            <a:r>
              <a:rPr lang="en-US" sz="3200" dirty="0" smtClean="0"/>
              <a:t>progression </a:t>
            </a:r>
            <a:r>
              <a:rPr lang="en-US" sz="3200" dirty="0"/>
              <a:t>towards completeness of </a:t>
            </a:r>
            <a:r>
              <a:rPr lang="en-US" sz="3200" dirty="0" smtClean="0"/>
              <a:t>the collection with regard to the recommendation </a:t>
            </a:r>
            <a:r>
              <a:rPr lang="en-US" sz="3200" dirty="0"/>
              <a:t>over </a:t>
            </a:r>
            <a:r>
              <a:rPr lang="en-US" sz="3200" dirty="0" smtClean="0"/>
              <a:t>time.  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2760088"/>
            <a:ext cx="60881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Complete </a:t>
            </a:r>
            <a:r>
              <a:rPr lang="en-US" sz="3200" smtClean="0"/>
              <a:t>adherence </a:t>
            </a:r>
          </a:p>
          <a:p>
            <a:r>
              <a:rPr lang="en-US" sz="3200" dirty="0" smtClean="0"/>
              <a:t>to EML </a:t>
            </a:r>
            <a:r>
              <a:rPr lang="en-US" sz="3200" dirty="0"/>
              <a:t>schema required </a:t>
            </a:r>
            <a:r>
              <a:rPr lang="en-US" sz="32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3933823"/>
            <a:ext cx="11793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Inconsistent adoption of other </a:t>
            </a:r>
            <a:r>
              <a:rPr lang="en-US" sz="3200" dirty="0" smtClean="0"/>
              <a:t>concepts in the recommendation level.</a:t>
            </a:r>
            <a:endParaRPr lang="en-US" sz="3200" dirty="0"/>
          </a:p>
        </p:txBody>
      </p:sp>
      <p:sp>
        <p:nvSpPr>
          <p:cNvPr id="60" name="Rectangle 59"/>
          <p:cNvSpPr/>
          <p:nvPr/>
        </p:nvSpPr>
        <p:spPr>
          <a:xfrm>
            <a:off x="1676399" y="3460325"/>
            <a:ext cx="14833243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1715773" y="6416853"/>
            <a:ext cx="14817777" cy="60016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endParaRPr lang="en-US" sz="3200" dirty="0" smtClean="0"/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546746" y="12758231"/>
            <a:ext cx="6975435" cy="5385679"/>
            <a:chOff x="4827876" y="27118267"/>
            <a:chExt cx="6455562" cy="5006098"/>
          </a:xfrm>
        </p:grpSpPr>
        <p:sp>
          <p:nvSpPr>
            <p:cNvPr id="63" name="Oval 62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4" name="Oval 63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83" name="Oval 82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647814" y="30660920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</a:p>
            </p:txBody>
          </p:sp>
        </p:grpSp>
        <p:sp>
          <p:nvSpPr>
            <p:cNvPr id="70" name="Oval 69"/>
            <p:cNvSpPr/>
            <p:nvPr/>
          </p:nvSpPr>
          <p:spPr>
            <a:xfrm>
              <a:off x="6256426" y="29640433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7001896" y="29941197"/>
              <a:ext cx="677739" cy="737253"/>
              <a:chOff x="2134984" y="3337153"/>
              <a:chExt cx="660921" cy="68939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79" name="Oval 78"/>
              <p:cNvSpPr/>
              <p:nvPr/>
            </p:nvSpPr>
            <p:spPr>
              <a:xfrm>
                <a:off x="2134984" y="3337153"/>
                <a:ext cx="660921" cy="689398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2237852" y="3584396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6465501" y="30339642"/>
              <a:ext cx="662764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  <a:endParaRPr lang="en-US" sz="2800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0939" y="29512068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77" name="Oval 76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1699334" y="12700868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the EML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13217168" y="12700868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1697707" y="15226648"/>
            <a:ext cx="3748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Four concepts from the Identification level (R</a:t>
            </a:r>
            <a:r>
              <a:rPr lang="en-US" baseline="-25000" dirty="0" smtClean="0"/>
              <a:t>1</a:t>
            </a:r>
            <a:r>
              <a:rPr lang="en-US" dirty="0" smtClean="0"/>
              <a:t>) are EML schema required concepts: Resource Title, Resource Identifier, Author / Originator, and Resource Contact.(R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13371696" y="15331295"/>
            <a:ext cx="28799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89" name="Elbow Connector 88"/>
          <p:cNvCxnSpPr>
            <a:stCxn id="85" idx="2"/>
          </p:cNvCxnSpPr>
          <p:nvPr/>
        </p:nvCxnSpPr>
        <p:spPr>
          <a:xfrm rot="16200000" flipH="1">
            <a:off x="4322407" y="13393160"/>
            <a:ext cx="744464" cy="2499199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endCxn id="79" idx="3"/>
          </p:cNvCxnSpPr>
          <p:nvPr/>
        </p:nvCxnSpPr>
        <p:spPr>
          <a:xfrm flipV="1">
            <a:off x="3561128" y="16472205"/>
            <a:ext cx="4441959" cy="1437175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>
            <a:endCxn id="83" idx="0"/>
          </p:cNvCxnSpPr>
          <p:nvPr/>
        </p:nvCxnSpPr>
        <p:spPr>
          <a:xfrm rot="10800000" flipV="1">
            <a:off x="11535613" y="13348797"/>
            <a:ext cx="1836089" cy="576051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endCxn id="72" idx="3"/>
          </p:cNvCxnSpPr>
          <p:nvPr/>
        </p:nvCxnSpPr>
        <p:spPr>
          <a:xfrm rot="10800000" flipV="1">
            <a:off x="9949614" y="16485457"/>
            <a:ext cx="3422084" cy="1357470"/>
          </a:xfrm>
          <a:prstGeom prst="bentConnector3">
            <a:avLst>
              <a:gd name="adj1" fmla="val 17471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592801" y="13456193"/>
            <a:ext cx="804227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Does </a:t>
            </a:r>
            <a:r>
              <a:rPr lang="en-US" sz="3200" dirty="0" smtClean="0"/>
              <a:t>the </a:t>
            </a:r>
            <a:r>
              <a:rPr lang="en-US" sz="32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36468618" y="4520286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Are there concepts that the LTER community values more than others?</a:t>
            </a:r>
            <a:endParaRPr lang="en-US" sz="3200" dirty="0"/>
          </a:p>
        </p:txBody>
      </p:sp>
      <p:sp>
        <p:nvSpPr>
          <p:cNvPr id="94" name="Oval 93"/>
          <p:cNvSpPr/>
          <p:nvPr/>
        </p:nvSpPr>
        <p:spPr>
          <a:xfrm>
            <a:off x="7277849" y="12891735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5" name="Oval 94"/>
          <p:cNvSpPr/>
          <p:nvPr/>
        </p:nvSpPr>
        <p:spPr>
          <a:xfrm>
            <a:off x="5718469" y="15113728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6" name="TextBox 95"/>
          <p:cNvSpPr txBox="1"/>
          <p:nvPr/>
        </p:nvSpPr>
        <p:spPr>
          <a:xfrm>
            <a:off x="7796613" y="13120843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</a:p>
        </p:txBody>
      </p:sp>
      <p:sp>
        <p:nvSpPr>
          <p:cNvPr id="97" name="TextBox 96"/>
          <p:cNvSpPr txBox="1"/>
          <p:nvPr/>
        </p:nvSpPr>
        <p:spPr>
          <a:xfrm flipH="1">
            <a:off x="6108827" y="15456833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6089861" y="566562"/>
            <a:ext cx="4298641" cy="2721230"/>
            <a:chOff x="46370131" y="1283366"/>
            <a:chExt cx="4298641" cy="2721230"/>
          </a:xfrm>
        </p:grpSpPr>
        <p:pic>
          <p:nvPicPr>
            <p:cNvPr id="7" name="Picture 6" descr="logo_bluegreen_txt_mac.tif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23602" y="1283366"/>
              <a:ext cx="3191698" cy="1822512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46370131" y="2804267"/>
              <a:ext cx="429864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sz="7200" dirty="0" smtClean="0"/>
                <a:t>IN23C-1785</a:t>
              </a:r>
              <a:endParaRPr lang="en-US" sz="7200" dirty="0"/>
            </a:p>
          </p:txBody>
        </p:sp>
      </p:grpSp>
      <p:sp>
        <p:nvSpPr>
          <p:cNvPr id="100" name="TextBox 99"/>
          <p:cNvSpPr txBox="1"/>
          <p:nvPr/>
        </p:nvSpPr>
        <p:spPr>
          <a:xfrm>
            <a:off x="36468618" y="18688064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Do more heterogeneous collections have less complete metadata records?</a:t>
            </a:r>
            <a:endParaRPr lang="en-US" sz="3200" dirty="0"/>
          </a:p>
        </p:txBody>
      </p:sp>
      <p:sp>
        <p:nvSpPr>
          <p:cNvPr id="22" name="Rectangle 21"/>
          <p:cNvSpPr/>
          <p:nvPr/>
        </p:nvSpPr>
        <p:spPr>
          <a:xfrm>
            <a:off x="49568100" y="15414171"/>
            <a:ext cx="383077" cy="5111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17237</TotalTime>
  <Words>598</Words>
  <Application>Microsoft Macintosh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379</cp:revision>
  <cp:lastPrinted>2016-12-05T17:29:30Z</cp:lastPrinted>
  <dcterms:created xsi:type="dcterms:W3CDTF">2015-11-23T22:19:17Z</dcterms:created>
  <dcterms:modified xsi:type="dcterms:W3CDTF">2016-12-06T17:39:11Z</dcterms:modified>
</cp:coreProperties>
</file>

<file path=docProps/thumbnail.jpeg>
</file>